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2" r:id="rId4"/>
    <p:sldId id="259" r:id="rId5"/>
    <p:sldId id="263" r:id="rId6"/>
    <p:sldId id="261" r:id="rId7"/>
    <p:sldId id="260" r:id="rId8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Calibri Light" panose="020F0302020204030204" pitchFamily="34" charset="0"/>
      <p:regular r:id="rId14"/>
      <p:italic r:id="rId15"/>
    </p:embeddedFont>
    <p:embeddedFont>
      <p:font typeface="微軟正黑體" panose="020B0604030504040204" pitchFamily="34" charset="-120"/>
      <p:regular r:id="rId16"/>
      <p:bold r:id="rId17"/>
    </p:embeddedFont>
    <p:embeddedFont>
      <p:font typeface="標楷體" panose="03000509000000000000" pitchFamily="65" charset="-120"/>
      <p:regular r:id="rId18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C2D8"/>
    <a:srgbClr val="CCE1F4"/>
    <a:srgbClr val="3FA1B4"/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D11DA-2B78-4873-A9F1-ADC97DB9DE06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2660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D11DA-2B78-4873-A9F1-ADC97DB9DE06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6280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語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916816" y="1137978"/>
            <a:ext cx="1275184" cy="0"/>
          </a:xfrm>
          <a:prstGeom prst="line">
            <a:avLst/>
          </a:prstGeom>
          <a:ln w="57150">
            <a:solidFill>
              <a:srgbClr val="7C8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946433" y="396995"/>
            <a:ext cx="22362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第八課</a:t>
            </a:r>
            <a:endParaRPr lang="en-US" altLang="zh-TW" sz="2000" b="1" dirty="0">
              <a:solidFill>
                <a:srgbClr val="7C8F4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臺灣鐵路</a:t>
            </a:r>
          </a:p>
        </p:txBody>
      </p:sp>
    </p:spTree>
    <p:extLst>
      <p:ext uri="{BB962C8B-B14F-4D97-AF65-F5344CB8AC3E}">
        <p14:creationId xmlns:p14="http://schemas.microsoft.com/office/powerpoint/2010/main" val="1794419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一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916816" y="1137978"/>
            <a:ext cx="1275184" cy="0"/>
          </a:xfrm>
          <a:prstGeom prst="line">
            <a:avLst/>
          </a:prstGeom>
          <a:ln w="57150">
            <a:solidFill>
              <a:srgbClr val="7C8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946433" y="396995"/>
            <a:ext cx="22362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第八課</a:t>
            </a:r>
            <a:endParaRPr lang="en-US" altLang="zh-TW" sz="2000" b="1" dirty="0">
              <a:solidFill>
                <a:srgbClr val="7C8F4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臺灣鐵路</a:t>
            </a:r>
          </a:p>
        </p:txBody>
      </p:sp>
    </p:spTree>
    <p:extLst>
      <p:ext uri="{BB962C8B-B14F-4D97-AF65-F5344CB8AC3E}">
        <p14:creationId xmlns:p14="http://schemas.microsoft.com/office/powerpoint/2010/main" val="1917217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916816" y="1137978"/>
            <a:ext cx="1275184" cy="0"/>
          </a:xfrm>
          <a:prstGeom prst="line">
            <a:avLst/>
          </a:prstGeom>
          <a:ln w="57150">
            <a:solidFill>
              <a:srgbClr val="7C8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946433" y="396995"/>
            <a:ext cx="22362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第八課</a:t>
            </a:r>
            <a:endParaRPr lang="en-US" altLang="zh-TW" sz="2000" b="1" dirty="0">
              <a:solidFill>
                <a:srgbClr val="7C8F4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臺灣鐵路</a:t>
            </a:r>
          </a:p>
        </p:txBody>
      </p:sp>
    </p:spTree>
    <p:extLst>
      <p:ext uri="{BB962C8B-B14F-4D97-AF65-F5344CB8AC3E}">
        <p14:creationId xmlns:p14="http://schemas.microsoft.com/office/powerpoint/2010/main" val="2390636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63" r:id="rId4"/>
    <p:sldLayoutId id="214748366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臺灣文化教材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第八課│臺灣鐵路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語法簡報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</a:t>
            </a:fld>
            <a:endParaRPr lang="zh-TW" altLang="en-US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7" cy="4654429"/>
            <a:chOff x="496852" y="698361"/>
            <a:chExt cx="11198297" cy="442639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4235862" y="-2334536"/>
              <a:ext cx="3720278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一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604426"/>
            <a:ext cx="10723268" cy="1436677"/>
            <a:chOff x="671563" y="1463749"/>
            <a:chExt cx="10723268" cy="1436677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63749"/>
              <a:ext cx="10723268" cy="817223"/>
              <a:chOff x="671563" y="1684813"/>
              <a:chExt cx="10723268" cy="817223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1" y="1684813"/>
                <a:ext cx="10713220" cy="707886"/>
                <a:chOff x="671563" y="1644621"/>
                <a:chExt cx="10713220" cy="707886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3" y="1644621"/>
                  <a:ext cx="6935040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TW" altLang="en-US" sz="40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一󠇡面</a:t>
                  </a:r>
                  <a:r>
                    <a:rPr lang="en-US" altLang="zh-TW" sz="4000" dirty="0">
                      <a:latin typeface="標楷體" panose="03000509000000000000" pitchFamily="65" charset="-12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……</a:t>
                  </a:r>
                  <a:r>
                    <a:rPr lang="zh-TW" altLang="en-US" sz="40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一󠇡面</a:t>
                  </a:r>
                  <a:r>
                    <a:rPr lang="en-US" altLang="zh-TW" sz="4000" dirty="0">
                      <a:latin typeface="標楷體" panose="03000509000000000000" pitchFamily="65" charset="-12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……</a:t>
                  </a:r>
                  <a:endParaRPr lang="zh-TW" altLang="en-US" sz="4000" dirty="0"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5707465" y="1706176"/>
                  <a:ext cx="5677318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TW" sz="32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V1 and V2 at the same time</a:t>
                  </a:r>
                  <a:endParaRPr lang="zh-TW" altLang="en-US" sz="3200" i="1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817133"/>
              </p:ext>
            </p:extLst>
          </p:nvPr>
        </p:nvGraphicFramePr>
        <p:xfrm>
          <a:off x="681611" y="3041103"/>
          <a:ext cx="10528440" cy="19227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0586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爸爸󠇡一󠇡面看電視，一󠇡面喝茶。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86415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臺下的觀眾一󠇡面拍手，一󠇡面跟著唱。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881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10009834" cy="646331"/>
            <a:chOff x="671563" y="1340057"/>
            <a:chExt cx="10009834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2" y="1340057"/>
              <a:ext cx="91431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請根據圖片，用「一面</a:t>
              </a: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……</a:t>
              </a: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一面</a:t>
              </a: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……</a:t>
              </a: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」造句。</a:t>
              </a:r>
            </a:p>
          </p:txBody>
        </p:sp>
      </p:grpSp>
      <p:graphicFrame>
        <p:nvGraphicFramePr>
          <p:cNvPr id="6" name="表格 19">
            <a:extLst>
              <a:ext uri="{FF2B5EF4-FFF2-40B4-BE49-F238E27FC236}">
                <a16:creationId xmlns:a16="http://schemas.microsoft.com/office/drawing/2014/main" id="{07334421-D307-4900-B554-B6CE33A86F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269439"/>
              </p:ext>
            </p:extLst>
          </p:nvPr>
        </p:nvGraphicFramePr>
        <p:xfrm>
          <a:off x="4270549" y="1921232"/>
          <a:ext cx="7033845" cy="3919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2514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6511331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230912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60994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______________________________________________________________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2760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</a:t>
            </a:fld>
            <a:endParaRPr lang="zh-TW" altLang="en-US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6" cy="5059344"/>
            <a:chOff x="496852" y="698361"/>
            <a:chExt cx="11198296" cy="481146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4043323" y="-2141996"/>
              <a:ext cx="4105353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二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560991"/>
            <a:ext cx="10723268" cy="1480112"/>
            <a:chOff x="671563" y="1420314"/>
            <a:chExt cx="10723268" cy="1480112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20314"/>
              <a:ext cx="10723268" cy="860658"/>
              <a:chOff x="671563" y="1641378"/>
              <a:chExt cx="10723268" cy="860658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2" y="1641378"/>
                <a:ext cx="10713218" cy="830997"/>
                <a:chOff x="671564" y="1601186"/>
                <a:chExt cx="10713218" cy="830997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4" y="1601186"/>
                  <a:ext cx="3799954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TW" altLang="en-US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與</a:t>
                  </a:r>
                  <a:endParaRPr lang="zh-TW" altLang="en-US" sz="4800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5395965" y="1692187"/>
                  <a:ext cx="598881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TW" sz="36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and</a:t>
                  </a:r>
                  <a:endParaRPr lang="zh-TW" altLang="en-US" sz="3600" i="1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395126"/>
              </p:ext>
            </p:extLst>
          </p:nvPr>
        </p:nvGraphicFramePr>
        <p:xfrm>
          <a:off x="772046" y="3041103"/>
          <a:ext cx="10723268" cy="24352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3950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0249318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60123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0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珍珠奶茶與紅茶奶蓋，是這家店的招牌商品。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83401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0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小琉球與綠島都是臺灣知名的潛水地點。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0696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0AF53593-C310-44EE-A070-DD552530A551}"/>
              </a:ext>
            </a:extLst>
          </p:cNvPr>
          <p:cNvGrpSpPr/>
          <p:nvPr/>
        </p:nvGrpSpPr>
        <p:grpSpPr>
          <a:xfrm>
            <a:off x="671563" y="701885"/>
            <a:ext cx="10009834" cy="646331"/>
            <a:chOff x="671563" y="1340057"/>
            <a:chExt cx="10009834" cy="646331"/>
          </a:xfrm>
        </p:grpSpPr>
        <p:sp>
          <p:nvSpPr>
            <p:cNvPr id="3" name="矩形: 圓角 2">
              <a:extLst>
                <a:ext uri="{FF2B5EF4-FFF2-40B4-BE49-F238E27FC236}">
                  <a16:creationId xmlns:a16="http://schemas.microsoft.com/office/drawing/2014/main" id="{EAD78FEB-0B32-4B77-BC39-BEDD4B18CF2B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練習</a:t>
              </a:r>
            </a:p>
          </p:txBody>
        </p:sp>
        <p:sp>
          <p:nvSpPr>
            <p:cNvPr id="4" name="文字方塊 3">
              <a:extLst>
                <a:ext uri="{FF2B5EF4-FFF2-40B4-BE49-F238E27FC236}">
                  <a16:creationId xmlns:a16="http://schemas.microsoft.com/office/drawing/2014/main" id="{7F371BDC-E6A5-476A-8BB1-562C6C7D5B8B}"/>
                </a:ext>
              </a:extLst>
            </p:cNvPr>
            <p:cNvSpPr txBox="1"/>
            <p:nvPr/>
          </p:nvSpPr>
          <p:spPr>
            <a:xfrm>
              <a:off x="1538232" y="1340057"/>
              <a:ext cx="91431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請根據圖片完成句子。</a:t>
              </a:r>
            </a:p>
          </p:txBody>
        </p:sp>
      </p:grpSp>
      <p:graphicFrame>
        <p:nvGraphicFramePr>
          <p:cNvPr id="5" name="表格 19">
            <a:extLst>
              <a:ext uri="{FF2B5EF4-FFF2-40B4-BE49-F238E27FC236}">
                <a16:creationId xmlns:a16="http://schemas.microsoft.com/office/drawing/2014/main" id="{10CCC246-0024-4F55-A7CD-97F4C35C0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858723"/>
              </p:ext>
            </p:extLst>
          </p:nvPr>
        </p:nvGraphicFramePr>
        <p:xfrm>
          <a:off x="4270549" y="1921232"/>
          <a:ext cx="7033845" cy="3919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2514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6511331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2309124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他喜歡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與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609948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明天上課要考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與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7913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C1A7EA-E7F8-4633-A660-19686B63276D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7" cy="5662244"/>
            <a:chOff x="496852" y="698361"/>
            <a:chExt cx="11198297" cy="538482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756643" y="-1855316"/>
              <a:ext cx="4678715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三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619046"/>
            <a:ext cx="10723269" cy="1422057"/>
            <a:chOff x="671563" y="1478369"/>
            <a:chExt cx="10723269" cy="1422057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78369"/>
              <a:ext cx="10723269" cy="802603"/>
              <a:chOff x="671563" y="1699433"/>
              <a:chExt cx="10723269" cy="802603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2" y="1699433"/>
                <a:ext cx="10713220" cy="707886"/>
                <a:chOff x="671564" y="1659241"/>
                <a:chExt cx="10713220" cy="707886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4" y="1659241"/>
                  <a:ext cx="5229630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4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經過</a:t>
                  </a:r>
                  <a:endParaRPr lang="zh-TW" altLang="en-US" sz="4000" dirty="0">
                    <a:solidFill>
                      <a:prstClr val="black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6270712" y="1702929"/>
                  <a:ext cx="511407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TW" sz="360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after</a:t>
                  </a:r>
                  <a:endParaRPr kumimoji="0" lang="zh-TW" altLang="en-US" sz="36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例句</a:t>
              </a:r>
            </a:p>
          </p:txBody>
        </p:sp>
      </p:grpSp>
      <p:graphicFrame>
        <p:nvGraphicFramePr>
          <p:cNvPr id="15" name="表格 19">
            <a:extLst>
              <a:ext uri="{FF2B5EF4-FFF2-40B4-BE49-F238E27FC236}">
                <a16:creationId xmlns:a16="http://schemas.microsoft.com/office/drawing/2014/main" id="{70A12575-6E40-4013-A3CB-5A58DB1C35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302494"/>
              </p:ext>
            </p:extLst>
          </p:nvPr>
        </p:nvGraphicFramePr>
        <p:xfrm>
          <a:off x="868884" y="3041103"/>
          <a:ext cx="10455608" cy="29449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3949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81659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57109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經過一󠇡段時間之後，他已經可以適應󠇡在臺灣的生活了。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26635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經過老師的教導，學生現在能夠流利地說中󠇡文。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3191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4834932" cy="646331"/>
            <a:chOff x="671563" y="1340057"/>
            <a:chExt cx="4834932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3" y="1340057"/>
              <a:ext cx="39682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請完成句子。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203874"/>
              </p:ext>
            </p:extLst>
          </p:nvPr>
        </p:nvGraphicFramePr>
        <p:xfrm>
          <a:off x="671563" y="1810700"/>
          <a:ext cx="10528440" cy="38967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997625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經過 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，她已經不覺得󠇡累了。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899139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經過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，這個󠇡地方變得󠇡乾淨又漂亮。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85868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205</Words>
  <Application>Microsoft Office PowerPoint</Application>
  <PresentationFormat>寬螢幕</PresentationFormat>
  <Paragraphs>51</Paragraphs>
  <Slides>7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標楷體</vt:lpstr>
      <vt:lpstr>微軟正黑體</vt:lpstr>
      <vt:lpstr>Office 佈景主題</vt:lpstr>
      <vt:lpstr>臺灣文化教材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39</cp:revision>
  <dcterms:created xsi:type="dcterms:W3CDTF">2025-02-03T06:47:17Z</dcterms:created>
  <dcterms:modified xsi:type="dcterms:W3CDTF">2025-02-06T07:12:15Z</dcterms:modified>
</cp:coreProperties>
</file>