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embeddedFontLst>
    <p:embeddedFont>
      <p:font typeface="曉聲通雙拼秋茄-繁" pitchFamily="2" charset="-12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微軟正黑體" panose="020B0604030504040204" pitchFamily="34" charset="-120"/>
      <p:regular r:id="rId17"/>
      <p:bold r:id="rId18"/>
    </p:embeddedFont>
    <p:embeddedFont>
      <p:font typeface="標楷體" panose="03000509000000000000" pitchFamily="65" charset="-120"/>
      <p:regular r:id="rId19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2D8"/>
    <a:srgbClr val="CCE1F4"/>
    <a:srgbClr val="3FA1B4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語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多元臺灣</a:t>
            </a:r>
          </a:p>
        </p:txBody>
      </p:sp>
    </p:spTree>
    <p:extLst>
      <p:ext uri="{BB962C8B-B14F-4D97-AF65-F5344CB8AC3E}">
        <p14:creationId xmlns:p14="http://schemas.microsoft.com/office/powerpoint/2010/main" val="179441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第四課│多元臺灣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語法簡報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702436"/>
            <a:chOff x="496852" y="698361"/>
            <a:chExt cx="11198297" cy="542305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737532" y="-1836205"/>
              <a:ext cx="4716938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76882"/>
            <a:ext cx="10723268" cy="1464221"/>
            <a:chOff x="671563" y="1436205"/>
            <a:chExt cx="10723268" cy="1464221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36205"/>
              <a:ext cx="10723268" cy="844767"/>
              <a:chOff x="671563" y="1657269"/>
              <a:chExt cx="10723268" cy="844767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57269"/>
                <a:ext cx="10713220" cy="830997"/>
                <a:chOff x="671563" y="1617077"/>
                <a:chExt cx="10713220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17077"/>
                  <a:ext cx="693504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難怪</a:t>
                  </a:r>
                  <a:endParaRPr lang="zh-TW" altLang="en-US" sz="48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4833257" y="1687406"/>
                  <a:ext cx="6551526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no wonder; it's no surprise (that)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991397"/>
              </p:ext>
            </p:extLst>
          </p:nvPr>
        </p:nvGraphicFramePr>
        <p:xfrm>
          <a:off x="681611" y="3041103"/>
          <a:ext cx="10528440" cy="3086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62133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哇！好久不󠇡見，真的是你！難怪我覺得󠇡怎麼這麼眼熟。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641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原來小吳這麼努力，難怪可以得到獎學金。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88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6111074" cy="646331"/>
            <a:chOff x="671563" y="1340057"/>
            <a:chExt cx="611107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52444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請用「難怪」完成對話。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475345"/>
              </p:ext>
            </p:extLst>
          </p:nvPr>
        </p:nvGraphicFramePr>
        <p:xfrm>
          <a:off x="387697" y="1810700"/>
          <a:ext cx="11416605" cy="39803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356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615461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  <a:gridCol w="10407581">
                  <a:extLst>
                    <a:ext uri="{9D8B030D-6E8A-4147-A177-3AD203B41FA5}">
                      <a16:colId xmlns:a16="http://schemas.microsoft.com/office/drawing/2014/main" val="1552730422"/>
                    </a:ext>
                  </a:extLst>
                </a:gridCol>
              </a:tblGrid>
              <a:tr h="888281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小美彈󠇡琴彈󠇡得󠇡很好聽吧！聽說她從小就開始學了。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90509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6091244"/>
                  </a:ext>
                </a:extLst>
              </a:tr>
              <a:tr h="804974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小王好像生病了。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  <a:tr h="80497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1865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590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6" cy="5601954"/>
            <a:chOff x="496852" y="698361"/>
            <a:chExt cx="11198296" cy="532749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785311" y="-1883984"/>
              <a:ext cx="4621378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8" cy="1480112"/>
            <a:chOff x="671563" y="1420314"/>
            <a:chExt cx="10723268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8" cy="860658"/>
              <a:chOff x="671563" y="1641378"/>
              <a:chExt cx="10723268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41378"/>
                <a:ext cx="10713219" cy="769441"/>
                <a:chOff x="671563" y="1601186"/>
                <a:chExt cx="10713219" cy="769441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01186"/>
                  <a:ext cx="5890011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400" dirty="0">
                      <a:latin typeface="曉聲通雙拼秋茄-繁" pitchFamily="2" charset="-120"/>
                      <a:ea typeface="曉聲通雙拼秋茄-繁" pitchFamily="2" charset="-120"/>
                      <a:cs typeface="Times New Roman" panose="02020603050405020304" pitchFamily="18" charset="0"/>
                    </a:rPr>
                    <a:t>因為󠇡</a:t>
                  </a:r>
                  <a:r>
                    <a:rPr lang="en-US" altLang="zh-TW" sz="4400" dirty="0"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r>
                    <a:rPr lang="zh-TW" altLang="en-US" sz="4400" dirty="0">
                      <a:latin typeface="曉聲通雙拼秋茄-繁" pitchFamily="2" charset="-120"/>
                      <a:ea typeface="曉聲通雙拼秋茄-繁" pitchFamily="2" charset="-120"/>
                      <a:cs typeface="Times New Roman" panose="02020603050405020304" pitchFamily="18" charset="0"/>
                    </a:rPr>
                    <a:t>的關係</a:t>
                  </a: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576835" y="1693518"/>
                  <a:ext cx="580794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due to…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269577"/>
              </p:ext>
            </p:extLst>
          </p:nvPr>
        </p:nvGraphicFramePr>
        <p:xfrm>
          <a:off x="681611" y="3041103"/>
          <a:ext cx="10528440" cy="30213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55099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因為󠇡你的關係，他才不󠇡願意來參加這次的派對！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因為󠇡天氣不好的關係，我們的班機延後起飛。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696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9889254" cy="646331"/>
            <a:chOff x="671563" y="1340057"/>
            <a:chExt cx="988925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90225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請用「因為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……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的關係」和提示完成對話。</a:t>
              </a:r>
            </a:p>
          </p:txBody>
        </p:sp>
      </p:grpSp>
      <p:graphicFrame>
        <p:nvGraphicFramePr>
          <p:cNvPr id="6" name="表格 19">
            <a:extLst>
              <a:ext uri="{FF2B5EF4-FFF2-40B4-BE49-F238E27FC236}">
                <a16:creationId xmlns:a16="http://schemas.microsoft.com/office/drawing/2014/main" id="{39BB4ADA-A996-4FA3-912B-60D0F8F9A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84877"/>
              </p:ext>
            </p:extLst>
          </p:nvPr>
        </p:nvGraphicFramePr>
        <p:xfrm>
          <a:off x="387697" y="1810700"/>
          <a:ext cx="11416605" cy="46396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356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615461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  <a:gridCol w="10407581">
                  <a:extLst>
                    <a:ext uri="{9D8B030D-6E8A-4147-A177-3AD203B41FA5}">
                      <a16:colId xmlns:a16="http://schemas.microsoft.com/office/drawing/2014/main" val="1552730422"/>
                    </a:ext>
                  </a:extLst>
                </a:gridCol>
              </a:tblGrid>
              <a:tr h="888281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平常你都會跑十公里，今天怎麼只跑三公里就要離開了？（時間）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90415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6091244"/>
                  </a:ext>
                </a:extLst>
              </a:tr>
              <a:tr h="804974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媽媽󠇡，你今天怎麼準備了這麼多好吃的菜？（爸爸󠇡朋友要來）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  <a:tr h="80497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1865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586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179924"/>
            <a:chOff x="496852" y="698361"/>
            <a:chExt cx="11198297" cy="492613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985988" y="-2084661"/>
              <a:ext cx="4220025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三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662734"/>
            <a:ext cx="10723268" cy="1378369"/>
            <a:chOff x="671563" y="1522057"/>
            <a:chExt cx="10723268" cy="1378369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522057"/>
              <a:ext cx="10723268" cy="758915"/>
              <a:chOff x="671563" y="1743121"/>
              <a:chExt cx="10723268" cy="758915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743121"/>
                <a:ext cx="10713220" cy="674854"/>
                <a:chOff x="671563" y="1702929"/>
                <a:chExt cx="10713220" cy="674854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731452"/>
                  <a:ext cx="631204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3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不只 </a:t>
                  </a:r>
                  <a:r>
                    <a:rPr kumimoji="0" lang="en-US" altLang="zh-TW" sz="3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A </a:t>
                  </a:r>
                  <a:r>
                    <a:rPr kumimoji="0" lang="zh-TW" altLang="en-US" sz="3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而且 </a:t>
                  </a:r>
                  <a:r>
                    <a:rPr kumimoji="0" lang="en-US" altLang="zh-TW" sz="3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/ </a:t>
                  </a:r>
                  <a:r>
                    <a:rPr kumimoji="0" lang="zh-TW" altLang="en-US" sz="3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還 </a:t>
                  </a:r>
                  <a:r>
                    <a:rPr kumimoji="0" lang="en-US" altLang="zh-TW" sz="3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/ </a:t>
                  </a:r>
                  <a:r>
                    <a:rPr kumimoji="0" lang="zh-TW" altLang="en-US" sz="3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也 </a:t>
                  </a:r>
                  <a:r>
                    <a:rPr kumimoji="0" lang="en-US" altLang="zh-TW" sz="3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B</a:t>
                  </a:r>
                  <a:endParaRPr kumimoji="0" lang="zh-TW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7164474" y="1702929"/>
                  <a:ext cx="4220309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3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not only A, but also B</a:t>
                  </a:r>
                  <a:endParaRPr kumimoji="0" lang="zh-TW" altLang="en-US" sz="3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677352"/>
              </p:ext>
            </p:extLst>
          </p:nvPr>
        </p:nvGraphicFramePr>
        <p:xfrm>
          <a:off x="681611" y="3041103"/>
          <a:ext cx="10528440" cy="24686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99833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這件衣服不只好看，還很便󠇡宜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這首歌非常有名，不只本國人都聽過，外國人也很喜歡。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19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10009834" cy="646331"/>
            <a:chOff x="671563" y="1340057"/>
            <a:chExt cx="1000983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9143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請用「不只 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A 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而且 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/ 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還 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/ 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也 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B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」完成對話。</a:t>
              </a:r>
            </a:p>
          </p:txBody>
        </p:sp>
      </p:grpSp>
      <p:graphicFrame>
        <p:nvGraphicFramePr>
          <p:cNvPr id="6" name="表格 19">
            <a:extLst>
              <a:ext uri="{FF2B5EF4-FFF2-40B4-BE49-F238E27FC236}">
                <a16:creationId xmlns:a16="http://schemas.microsoft.com/office/drawing/2014/main" id="{A17C8EF7-2271-45D3-A323-366D34EDE8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669784"/>
              </p:ext>
            </p:extLst>
          </p:nvPr>
        </p:nvGraphicFramePr>
        <p:xfrm>
          <a:off x="387697" y="1810700"/>
          <a:ext cx="11416605" cy="35874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356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615461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  <a:gridCol w="10407581">
                  <a:extLst>
                    <a:ext uri="{9D8B030D-6E8A-4147-A177-3AD203B41FA5}">
                      <a16:colId xmlns:a16="http://schemas.microsoft.com/office/drawing/2014/main" val="1552730422"/>
                    </a:ext>
                  </a:extLst>
                </a:gridCol>
              </a:tblGrid>
              <a:tr h="888281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你覺得󠇡這家餐廳怎麼樣？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08924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6091244"/>
                  </a:ext>
                </a:extLst>
              </a:tr>
              <a:tr h="804974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這部電影值得󠇡花錢去電影院看嗎？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  <a:tr h="80497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1865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760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311</Words>
  <Application>Microsoft Office PowerPoint</Application>
  <PresentationFormat>寬螢幕</PresentationFormat>
  <Paragraphs>67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曉聲通雙拼秋茄-繁</vt:lpstr>
      <vt:lpstr>Times New Roman</vt:lpstr>
      <vt:lpstr>標楷體</vt:lpstr>
      <vt:lpstr>微軟正黑體</vt:lpstr>
      <vt:lpstr>Office 佈景主題</vt:lpstr>
      <vt:lpstr>臺灣文化教材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33</cp:revision>
  <dcterms:created xsi:type="dcterms:W3CDTF">2025-02-03T06:47:17Z</dcterms:created>
  <dcterms:modified xsi:type="dcterms:W3CDTF">2025-02-06T04:15:31Z</dcterms:modified>
</cp:coreProperties>
</file>