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2" r:id="rId4"/>
    <p:sldId id="259" r:id="rId5"/>
    <p:sldId id="258" r:id="rId6"/>
    <p:sldId id="261" r:id="rId7"/>
    <p:sldId id="260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微軟正黑體" panose="020B0604030504040204" pitchFamily="34" charset="-120"/>
      <p:regular r:id="rId16"/>
      <p:bold r:id="rId17"/>
    </p:embeddedFont>
    <p:embeddedFont>
      <p:font typeface="標楷體" panose="03000509000000000000" pitchFamily="65" charset="-120"/>
      <p:regular r:id="rId1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2D8"/>
    <a:srgbClr val="CCE1F4"/>
    <a:srgbClr val="3FA1B4"/>
    <a:srgbClr val="7C8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4B1BF-620F-47BF-AA95-4BA6A168DA59}" type="datetimeFigureOut">
              <a:rPr lang="zh-TW" altLang="en-US" smtClean="0"/>
              <a:t>2025/2/6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D11DA-2B78-4873-A9F1-ADC97DB9DE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9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D11DA-2B78-4873-A9F1-ADC97DB9DE06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6280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3F7410-65B7-4FA6-9D9C-9FCEFD2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6210D56-A6BD-4068-95CD-8FC3E2EC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33A3A3D-3EAE-4F7B-8643-83EBB67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9D7955-4E83-47D6-B4AB-E52C6F31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20980C2-9D5D-4759-AE7B-AA4DE4E7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73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F8B68C-22A7-492C-801D-6EA13B3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91D1CE5-9E4E-41F9-A45C-CC5414F3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561EFB-62B9-452F-BFFD-BF7A50E2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D1D2032-29EE-475D-84CF-7E999A51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57037-CB22-4EE0-824E-68C7DD73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660441B-F5D5-425E-A579-D993CEA2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166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7181F5-BD44-4A06-A567-173D1F35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CB69BE7-21D1-42B8-97FC-F1EA7B4A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332B73-114B-4230-9EB6-849891210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8FACFA-2054-44BD-AE0A-EF992DD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DF41C79-4B68-4343-BE1F-135BBB34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7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DBB6025-9B94-47CE-B304-BCB6CA8408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FCF3D77-B951-4427-8BD5-9F7932921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92D405-1418-4EA4-8DF9-50AB57C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9006A2-9893-4CD4-94E1-6E4DA214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4ED9A6-7613-4404-B588-960878C6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5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語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A3CA7C8-81F5-471C-9421-EB8D22DC7AEB}"/>
              </a:ext>
            </a:extLst>
          </p:cNvPr>
          <p:cNvCxnSpPr>
            <a:cxnSpLocks/>
          </p:cNvCxnSpPr>
          <p:nvPr userDrawn="1"/>
        </p:nvCxnSpPr>
        <p:spPr>
          <a:xfrm>
            <a:off x="10954139" y="1137978"/>
            <a:ext cx="1237861" cy="0"/>
          </a:xfrm>
          <a:prstGeom prst="line">
            <a:avLst/>
          </a:prstGeom>
          <a:ln w="57150">
            <a:solidFill>
              <a:srgbClr val="7C8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80BC4D-F233-4C6D-86D3-95B44998F279}"/>
              </a:ext>
            </a:extLst>
          </p:cNvPr>
          <p:cNvSpPr txBox="1"/>
          <p:nvPr userDrawn="1"/>
        </p:nvSpPr>
        <p:spPr>
          <a:xfrm>
            <a:off x="9946433" y="396995"/>
            <a:ext cx="2236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第十課</a:t>
            </a:r>
            <a:endParaRPr lang="en-US" altLang="zh-TW" sz="2000" b="1" dirty="0">
              <a:solidFill>
                <a:srgbClr val="7C8F4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000" b="1" dirty="0">
                <a:solidFill>
                  <a:srgbClr val="7C8F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性別臺灣</a:t>
            </a:r>
          </a:p>
        </p:txBody>
      </p:sp>
    </p:spTree>
    <p:extLst>
      <p:ext uri="{BB962C8B-B14F-4D97-AF65-F5344CB8AC3E}">
        <p14:creationId xmlns:p14="http://schemas.microsoft.com/office/powerpoint/2010/main" val="179441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4F3849-D4B8-4C10-BFCA-8B1E5BB2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99BA7-4964-4616-8D11-7E17D51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8C11372-D218-4731-A9CD-D0F8868E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606B90-213B-4E1C-8B66-009C2A73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4A2D76-5D1C-46BE-867E-F74E250C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608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3DE685-61DE-4616-A6AB-EB69CBD6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1F32F1-67BB-4CFE-971A-666B30099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02F26-6D06-4C5A-B81B-083CC6B5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DAA74D-D3BD-476E-86D6-10FFF9D0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5ACD7B-56EF-4CB7-8715-CDD37C1B2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77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353430-0ECF-4334-B311-1D0F9CC3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E675BC-EB70-452B-AA5A-7AD22D48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A918D2C-E194-4526-967E-71441FFBA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B7446B5-753F-4D34-9BC5-EA1BA08E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0A576C-E06A-414C-A297-CD746CEB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F367BAF-36D0-458F-85DD-6797F80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80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5586A-00EC-4700-8DD7-4EF66C62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9D7AA-1352-4DAC-AD5D-4A16B9D4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9693A7-1444-4567-AFB4-5AEAB0B59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FBDCDCD-D5CC-4733-812E-40F9E74D2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FCE14C-8F9A-4DB5-A581-78FB71A1D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10BB8C8-0944-46E2-B0FC-B8AF7C6C8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AAF4A1-F46E-4184-A078-B546BEA4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04688ED-C2E8-4DB4-B4A3-C36C95B3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79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A83C1-8DFE-4A16-AC50-D64831BB6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AAE112B-6AA8-409A-B0A0-D765F0A0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4C4AC2-D04C-47E4-8C91-FB914D15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79E8A5-A383-42BB-9E95-77F7BD25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3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1D0B2D8-5D6D-4CC5-88CF-39B6EEEC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9F792A7-572C-45EE-8BE0-88393548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C4765B-9713-47A5-9D8C-D4B09C31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7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3EFCB8-905D-4EB4-8960-D0442DA0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1ADBDF-3C5C-4446-A944-7F09540D4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956764-246F-4475-9893-8683791E0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0B7D7F6-4DD2-4478-A002-33B0BBBCA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60C4AE-27D8-47C6-8CE8-1FE948D7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B89CF4-12C9-48F6-9A1C-23EAFD71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620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E6A718B-D48D-454E-8D2D-A70C7827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71E2AC-1723-488B-9ED0-C4FD6760A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10DEC6-ED8F-4F0A-B928-1205F2A12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BD636-8EE3-4B70-BB84-3BDE912D0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BD0B511-45B7-4058-B0B2-AAEE5A1AC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1A7EA-E7F8-4633-A660-19686B6327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04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D06191-CADB-48D7-A474-9C8FD6BEC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837" y="1122363"/>
            <a:ext cx="11344589" cy="2387600"/>
          </a:xfrm>
        </p:spPr>
        <p:txBody>
          <a:bodyPr anchor="ctr">
            <a:normAutofit/>
          </a:bodyPr>
          <a:lstStyle/>
          <a:p>
            <a:r>
              <a:rPr lang="zh-TW" altLang="en-US" sz="13800" dirty="0">
                <a:latin typeface="標楷體" panose="03000509000000000000" pitchFamily="65" charset="-120"/>
                <a:ea typeface="標楷體" panose="03000509000000000000" pitchFamily="65" charset="-120"/>
              </a:rPr>
              <a:t>臺灣文化教材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EDBA8E-7EC1-4055-AFD4-87B12C36A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第十課│性別臺灣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語法簡報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A51D1F-DCDD-405C-A049-A53D57B8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A7EA-E7F8-4633-A660-19686B63276D}" type="slidenum">
              <a:rPr lang="zh-TW" altLang="en-US" smtClean="0"/>
              <a:t>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37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1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7"/>
            <a:ext cx="11198297" cy="5551713"/>
            <a:chOff x="496852" y="698361"/>
            <a:chExt cx="11198297" cy="491658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990766" y="-2089439"/>
              <a:ext cx="4210470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54877"/>
            <a:ext cx="10723268" cy="1486226"/>
            <a:chOff x="671563" y="1414200"/>
            <a:chExt cx="10723268" cy="1486226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14200"/>
              <a:ext cx="10723268" cy="866772"/>
              <a:chOff x="671563" y="1635264"/>
              <a:chExt cx="10723268" cy="866772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1" y="1635264"/>
                <a:ext cx="10713220" cy="830997"/>
                <a:chOff x="671563" y="1595072"/>
                <a:chExt cx="10713220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3" y="1595072"/>
                  <a:ext cx="693504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不󠇡到</a:t>
                  </a:r>
                  <a:endParaRPr lang="zh-TW" altLang="en-US" sz="4800" dirty="0"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707465" y="1637632"/>
                  <a:ext cx="567731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not quite; less than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684714"/>
              </p:ext>
            </p:extLst>
          </p:nvPr>
        </p:nvGraphicFramePr>
        <p:xfrm>
          <a:off x="681611" y="3041103"/>
          <a:ext cx="10528440" cy="29203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54094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認識不󠇡到兩個󠇡月，他就決定和󠇡女朋友結婚，讓大家感到非常驚訝。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641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那家餐廳非常受歡迎，因為󠇡雖然人多，但每次等不󠇡到十分鐘，就可以拿到餐點。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88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10009834" cy="646331"/>
            <a:chOff x="671563" y="1340057"/>
            <a:chExt cx="10009834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9143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請用「不到」完成句子。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715240"/>
              </p:ext>
            </p:extLst>
          </p:nvPr>
        </p:nvGraphicFramePr>
        <p:xfrm>
          <a:off x="671562" y="1810700"/>
          <a:ext cx="10894091" cy="4230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438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299708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620623">
                <a:tc>
                  <a:txBody>
                    <a:bodyPr/>
                    <a:lstStyle/>
                    <a:p>
                      <a:pPr algn="l" latinLnBrk="0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我們星期一在網路上訂的商品，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就送到了，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 latinLnBrk="0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雖然距離考試只剩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，但他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760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00C1A7EA-E7F8-4633-A660-19686B63276D}" type="slidenum">
              <a:rPr lang="zh-TW" altLang="en-US" smtClean="0"/>
              <a:pPr/>
              <a:t>3</a:t>
            </a:fld>
            <a:endParaRPr lang="zh-TW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1" y="537588"/>
            <a:ext cx="11198296" cy="5782823"/>
            <a:chOff x="496851" y="698361"/>
            <a:chExt cx="11198296" cy="549950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699306" y="-1797980"/>
              <a:ext cx="4793386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560991"/>
            <a:ext cx="10723268" cy="1480112"/>
            <a:chOff x="671563" y="1420314"/>
            <a:chExt cx="10723268" cy="1480112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20314"/>
              <a:ext cx="10723268" cy="860658"/>
              <a:chOff x="671563" y="1641378"/>
              <a:chExt cx="10723268" cy="860658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2" y="1641378"/>
                <a:ext cx="10713218" cy="830997"/>
                <a:chOff x="671564" y="1601186"/>
                <a:chExt cx="10713218" cy="830997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4" y="1601186"/>
                  <a:ext cx="6241702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自從</a:t>
                  </a:r>
                  <a:r>
                    <a:rPr lang="en-US" altLang="zh-TW" sz="4800" dirty="0"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r>
                    <a:rPr lang="zh-TW" altLang="en-US" sz="4800" dirty="0"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後</a:t>
                  </a:r>
                  <a:endParaRPr lang="zh-TW" altLang="en-US" sz="4800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5395965" y="1675549"/>
                  <a:ext cx="598881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TW" sz="3600" i="1" dirty="0"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ever since…</a:t>
                  </a:r>
                  <a:endParaRPr lang="zh-TW" altLang="en-US" sz="3600" i="1" dirty="0"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例句</a:t>
              </a:r>
            </a:p>
          </p:txBody>
        </p:sp>
      </p:grp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1B7404D3-2E21-4013-867C-1C46DD4ED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98560"/>
              </p:ext>
            </p:extLst>
          </p:nvPr>
        </p:nvGraphicFramePr>
        <p:xfrm>
          <a:off x="671563" y="3041103"/>
          <a:ext cx="10823751" cy="31519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336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269415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30983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自從姐姐󠇡每天早上開始運動後，她發現身體不󠇡但變得󠇡更健康，連精神都變好了。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83401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28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28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自從我學會做菜後，我經常在週末的時候邀請朋友到我家吃飯，大家都非常喜歡我做的料理。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696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9718432" cy="646331"/>
            <a:chOff x="671563" y="1340057"/>
            <a:chExt cx="971843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zh-TW" altLang="en-US" b="1" dirty="0">
                  <a:solidFill>
                    <a:srgbClr val="79C2D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2" y="1340057"/>
              <a:ext cx="88517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請完成句子。</a:t>
              </a:r>
            </a:p>
          </p:txBody>
        </p:sp>
      </p:grpSp>
      <p:graphicFrame>
        <p:nvGraphicFramePr>
          <p:cNvPr id="7" name="表格 19">
            <a:extLst>
              <a:ext uri="{FF2B5EF4-FFF2-40B4-BE49-F238E27FC236}">
                <a16:creationId xmlns:a16="http://schemas.microsoft.com/office/drawing/2014/main" id="{7D1977B0-BCFC-4FD9-8AA9-E616346A1A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994616"/>
              </p:ext>
            </p:extLst>
          </p:nvPr>
        </p:nvGraphicFramePr>
        <p:xfrm>
          <a:off x="671562" y="1810700"/>
          <a:ext cx="10894091" cy="41501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438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299708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540236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自從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後，哥哥󠇡對學習語言產生了很大的興趣，</a:t>
                      </a:r>
                      <a:endParaRPr lang="en-US" altLang="zh-TW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609948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自從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後，我認識了很多新朋友，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590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A9D891-5099-4DA3-BA69-243B59A27E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C1A7EA-E7F8-4633-A660-19686B63276D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966C772-79B9-446E-A6C9-41BBF77338CA}"/>
              </a:ext>
            </a:extLst>
          </p:cNvPr>
          <p:cNvGrpSpPr/>
          <p:nvPr/>
        </p:nvGrpSpPr>
        <p:grpSpPr>
          <a:xfrm>
            <a:off x="496852" y="537588"/>
            <a:ext cx="11198297" cy="5652196"/>
            <a:chOff x="496852" y="698361"/>
            <a:chExt cx="11198297" cy="537527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B223DE-F025-4D51-B244-62DD49ABD21A}"/>
                </a:ext>
              </a:extLst>
            </p:cNvPr>
            <p:cNvSpPr/>
            <p:nvPr/>
          </p:nvSpPr>
          <p:spPr>
            <a:xfrm rot="16200000">
              <a:off x="3761421" y="-1860094"/>
              <a:ext cx="4669159" cy="11198296"/>
            </a:xfrm>
            <a:prstGeom prst="rect">
              <a:avLst/>
            </a:prstGeom>
            <a:solidFill>
              <a:srgbClr val="CCE1F4"/>
            </a:solidFill>
            <a:ln>
              <a:solidFill>
                <a:srgbClr val="79C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6" name="平行四邊形 5">
              <a:extLst>
                <a:ext uri="{FF2B5EF4-FFF2-40B4-BE49-F238E27FC236}">
                  <a16:creationId xmlns:a16="http://schemas.microsoft.com/office/drawing/2014/main" id="{82FE7F8B-C5A4-4B81-A900-BF2E8481035B}"/>
                </a:ext>
              </a:extLst>
            </p:cNvPr>
            <p:cNvSpPr/>
            <p:nvPr/>
          </p:nvSpPr>
          <p:spPr>
            <a:xfrm rot="10800000" flipH="1" flipV="1">
              <a:off x="496852" y="698361"/>
              <a:ext cx="1794172" cy="706113"/>
            </a:xfrm>
            <a:prstGeom prst="parallelogram">
              <a:avLst/>
            </a:prstGeom>
            <a:solidFill>
              <a:srgbClr val="3FA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三</a:t>
              </a:r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BA250D3-7EFE-4D6D-9CAF-B200156EF6BE}"/>
              </a:ext>
            </a:extLst>
          </p:cNvPr>
          <p:cNvGrpSpPr/>
          <p:nvPr/>
        </p:nvGrpSpPr>
        <p:grpSpPr>
          <a:xfrm>
            <a:off x="671563" y="1619046"/>
            <a:ext cx="10723269" cy="1422057"/>
            <a:chOff x="671563" y="1478369"/>
            <a:chExt cx="10723269" cy="1422057"/>
          </a:xfrm>
        </p:grpSpPr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A0D00E57-1154-4B2A-860E-76B462A6CABE}"/>
                </a:ext>
              </a:extLst>
            </p:cNvPr>
            <p:cNvGrpSpPr/>
            <p:nvPr/>
          </p:nvGrpSpPr>
          <p:grpSpPr>
            <a:xfrm>
              <a:off x="671563" y="1478369"/>
              <a:ext cx="10723269" cy="802603"/>
              <a:chOff x="671563" y="1699433"/>
              <a:chExt cx="10723269" cy="802603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AF677EDB-C621-4487-8181-D8FFD0A38E41}"/>
                  </a:ext>
                </a:extLst>
              </p:cNvPr>
              <p:cNvGrpSpPr/>
              <p:nvPr/>
            </p:nvGrpSpPr>
            <p:grpSpPr>
              <a:xfrm>
                <a:off x="681612" y="1699433"/>
                <a:ext cx="10713220" cy="707886"/>
                <a:chOff x="671564" y="1659241"/>
                <a:chExt cx="10713220" cy="707886"/>
              </a:xfrm>
            </p:grpSpPr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A12ACBF3-3588-4FCD-91A0-B66562FF218A}"/>
                    </a:ext>
                  </a:extLst>
                </p:cNvPr>
                <p:cNvSpPr txBox="1"/>
                <p:nvPr/>
              </p:nvSpPr>
              <p:spPr>
                <a:xfrm>
                  <a:off x="671564" y="1659241"/>
                  <a:ext cx="522963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既</a:t>
                  </a:r>
                  <a:r>
                    <a:rPr kumimoji="0" lang="en-US" altLang="zh-TW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r>
                    <a:rPr kumimoji="0" lang="zh-TW" altLang="en-US" sz="4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曉聲通雙拼秋茄-繁" pitchFamily="2" charset="-120"/>
                      <a:cs typeface="Times New Roman" panose="02020603050405020304" pitchFamily="18" charset="0"/>
                    </a:rPr>
                    <a:t>又</a:t>
                  </a:r>
                  <a:r>
                    <a:rPr lang="en-US" altLang="zh-TW" sz="4000" dirty="0">
                      <a:solidFill>
                        <a:prstClr val="black"/>
                      </a:solidFill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……</a:t>
                  </a:r>
                  <a:endParaRPr lang="zh-TW" altLang="en-US" sz="4000" dirty="0">
                    <a:solidFill>
                      <a:prstClr val="black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70FE2BD3-455B-4516-AC46-6E210183C8DB}"/>
                    </a:ext>
                  </a:extLst>
                </p:cNvPr>
                <p:cNvSpPr txBox="1"/>
                <p:nvPr/>
              </p:nvSpPr>
              <p:spPr>
                <a:xfrm>
                  <a:off x="6270712" y="1702929"/>
                  <a:ext cx="511407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3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both…and…</a:t>
                  </a:r>
                  <a:endParaRPr kumimoji="0" lang="zh-TW" altLang="en-US" sz="3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10189A54-9435-4990-8A62-B4CFC936E852}"/>
                  </a:ext>
                </a:extLst>
              </p:cNvPr>
              <p:cNvCxnSpPr/>
              <p:nvPr/>
            </p:nvCxnSpPr>
            <p:spPr>
              <a:xfrm>
                <a:off x="671563" y="2502036"/>
                <a:ext cx="10723268" cy="0"/>
              </a:xfrm>
              <a:prstGeom prst="line">
                <a:avLst/>
              </a:prstGeom>
              <a:ln>
                <a:solidFill>
                  <a:srgbClr val="79C2D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: 圓角 13">
              <a:extLst>
                <a:ext uri="{FF2B5EF4-FFF2-40B4-BE49-F238E27FC236}">
                  <a16:creationId xmlns:a16="http://schemas.microsoft.com/office/drawing/2014/main" id="{C4A1C536-F370-4E5D-BD65-130E66C21424}"/>
                </a:ext>
              </a:extLst>
            </p:cNvPr>
            <p:cNvSpPr/>
            <p:nvPr/>
          </p:nvSpPr>
          <p:spPr>
            <a:xfrm>
              <a:off x="671563" y="249598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例句</a:t>
              </a:r>
            </a:p>
          </p:txBody>
        </p:sp>
      </p:grpSp>
      <p:graphicFrame>
        <p:nvGraphicFramePr>
          <p:cNvPr id="15" name="表格 19">
            <a:extLst>
              <a:ext uri="{FF2B5EF4-FFF2-40B4-BE49-F238E27FC236}">
                <a16:creationId xmlns:a16="http://schemas.microsoft.com/office/drawing/2014/main" id="{70A12575-6E40-4013-A3CB-5A58DB1C3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299925"/>
              </p:ext>
            </p:extLst>
          </p:nvPr>
        </p:nvGraphicFramePr>
        <p:xfrm>
          <a:off x="683438" y="3197620"/>
          <a:ext cx="10892263" cy="28030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3949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10418314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15150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這個󠇡城市的夏天既悶熱又常下雨，讓人一󠇢出門就想回到有冷氣的房間裡。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2663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0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0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她的工作既需要專業技能，又要求很強的溝通能力，因此她每天都面臨不少挑戰。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19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CF2C32E4-4E34-4DA4-87EF-BCD04FBEA210}"/>
              </a:ext>
            </a:extLst>
          </p:cNvPr>
          <p:cNvGrpSpPr/>
          <p:nvPr/>
        </p:nvGrpSpPr>
        <p:grpSpPr>
          <a:xfrm>
            <a:off x="671563" y="701885"/>
            <a:ext cx="9236112" cy="646331"/>
            <a:chOff x="671563" y="1340057"/>
            <a:chExt cx="9236112" cy="646331"/>
          </a:xfrm>
        </p:grpSpPr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9033BAE3-000E-4AC1-AFBE-00186AEA9029}"/>
                </a:ext>
              </a:extLst>
            </p:cNvPr>
            <p:cNvSpPr/>
            <p:nvPr/>
          </p:nvSpPr>
          <p:spPr>
            <a:xfrm>
              <a:off x="671563" y="1461001"/>
              <a:ext cx="695013" cy="4044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9C2D8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練習</a:t>
              </a:r>
            </a:p>
          </p:txBody>
        </p:sp>
        <p:sp>
          <p:nvSpPr>
            <p:cNvPr id="3" name="文字方塊 2">
              <a:extLst>
                <a:ext uri="{FF2B5EF4-FFF2-40B4-BE49-F238E27FC236}">
                  <a16:creationId xmlns:a16="http://schemas.microsoft.com/office/drawing/2014/main" id="{DBBB8D75-5718-4AC4-9D5C-3DE4127C3F4E}"/>
                </a:ext>
              </a:extLst>
            </p:cNvPr>
            <p:cNvSpPr txBox="1"/>
            <p:nvPr/>
          </p:nvSpPr>
          <p:spPr>
            <a:xfrm>
              <a:off x="1538233" y="1340057"/>
              <a:ext cx="83694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請用「既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……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又</a:t>
              </a: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……</a:t>
              </a:r>
              <a:r>
                <a:rPr kumimoji="0" lang="zh-TW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rPr>
                <a:t>」完成句子。</a:t>
              </a:r>
            </a:p>
          </p:txBody>
        </p:sp>
      </p:grpSp>
      <p:graphicFrame>
        <p:nvGraphicFramePr>
          <p:cNvPr id="4" name="表格 19">
            <a:extLst>
              <a:ext uri="{FF2B5EF4-FFF2-40B4-BE49-F238E27FC236}">
                <a16:creationId xmlns:a16="http://schemas.microsoft.com/office/drawing/2014/main" id="{0B26D694-E220-49A6-BB43-6974A43F2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556942"/>
              </p:ext>
            </p:extLst>
          </p:nvPr>
        </p:nvGraphicFramePr>
        <p:xfrm>
          <a:off x="671563" y="1641605"/>
          <a:ext cx="10528440" cy="40457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433">
                  <a:extLst>
                    <a:ext uri="{9D8B030D-6E8A-4147-A177-3AD203B41FA5}">
                      <a16:colId xmlns:a16="http://schemas.microsoft.com/office/drawing/2014/main" val="3598421286"/>
                    </a:ext>
                  </a:extLst>
                </a:gridCol>
                <a:gridCol w="9954007">
                  <a:extLst>
                    <a:ext uri="{9D8B030D-6E8A-4147-A177-3AD203B41FA5}">
                      <a16:colId xmlns:a16="http://schemas.microsoft.com/office/drawing/2014/main" val="2055362273"/>
                    </a:ext>
                  </a:extLst>
                </a:gridCol>
              </a:tblGrid>
              <a:tr h="2146624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1. 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昨天晚上看的那部電影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，我們全家人都看得󠇡很開心 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320671"/>
                  </a:ext>
                </a:extLst>
              </a:tr>
              <a:tr h="1899139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2.</a:t>
                      </a:r>
                      <a:endParaRPr lang="zh-TW" altLang="en-US" sz="3200" dirty="0">
                        <a:latin typeface="Times New Roman" panose="02020603050405020304" pitchFamily="18" charset="0"/>
                        <a:ea typeface="曉聲通雙拼秋茄-繁" pitchFamily="2" charset="-12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這件衣服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 ，我打算 </a:t>
                      </a:r>
                      <a:r>
                        <a:rPr lang="en-US" altLang="zh-TW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____________________________________</a:t>
                      </a:r>
                      <a:r>
                        <a:rPr lang="zh-TW" altLang="en-US" sz="3200" dirty="0">
                          <a:latin typeface="Times New Roman" panose="02020603050405020304" pitchFamily="18" charset="0"/>
                          <a:ea typeface="曉聲通雙拼秋茄-繁" pitchFamily="2" charset="-120"/>
                          <a:cs typeface="Times New Roman" panose="02020603050405020304" pitchFamily="18" charset="0"/>
                        </a:rPr>
                        <a:t> 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44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586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321</Words>
  <Application>Microsoft Office PowerPoint</Application>
  <PresentationFormat>寬螢幕</PresentationFormat>
  <Paragraphs>51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Calibri</vt:lpstr>
      <vt:lpstr>Calibri Light</vt:lpstr>
      <vt:lpstr>Times New Roman</vt:lpstr>
      <vt:lpstr>標楷體</vt:lpstr>
      <vt:lpstr>微軟正黑體</vt:lpstr>
      <vt:lpstr>Arial</vt:lpstr>
      <vt:lpstr>Office 佈景主題</vt:lpstr>
      <vt:lpstr>臺灣文化教材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臺灣文化教材</dc:title>
  <dc:creator>MTC</dc:creator>
  <cp:lastModifiedBy>MTC</cp:lastModifiedBy>
  <cp:revision>39</cp:revision>
  <dcterms:created xsi:type="dcterms:W3CDTF">2025-02-03T06:47:17Z</dcterms:created>
  <dcterms:modified xsi:type="dcterms:W3CDTF">2025-02-06T07:37:42Z</dcterms:modified>
</cp:coreProperties>
</file>